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70" r:id="rId4"/>
    <p:sldId id="260" r:id="rId5"/>
    <p:sldId id="272" r:id="rId6"/>
    <p:sldId id="271" r:id="rId7"/>
    <p:sldId id="263" r:id="rId8"/>
    <p:sldId id="264" r:id="rId9"/>
    <p:sldId id="265" r:id="rId10"/>
    <p:sldId id="266" r:id="rId11"/>
    <p:sldId id="267" r:id="rId12"/>
    <p:sldId id="268" r:id="rId13"/>
    <p:sldId id="273" r:id="rId14"/>
    <p:sldId id="269" r:id="rId15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689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5" autoAdjust="0"/>
    <p:restoredTop sz="85848" autoAdjust="0"/>
  </p:normalViewPr>
  <p:slideViewPr>
    <p:cSldViewPr>
      <p:cViewPr varScale="1">
        <p:scale>
          <a:sx n="103" d="100"/>
          <a:sy n="103" d="100"/>
        </p:scale>
        <p:origin x="13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4022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5547DE-A512-433E-9FE0-50D3F54A9B8F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66295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altLang="da-DK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Click to edit Master text styles</a:t>
            </a:r>
          </a:p>
          <a:p>
            <a:pPr lvl="1"/>
            <a:r>
              <a:rPr lang="da-DK" altLang="da-DK"/>
              <a:t>Second level</a:t>
            </a:r>
          </a:p>
          <a:p>
            <a:pPr lvl="2"/>
            <a:r>
              <a:rPr lang="da-DK" altLang="da-DK"/>
              <a:t>Third level</a:t>
            </a:r>
          </a:p>
          <a:p>
            <a:pPr lvl="3"/>
            <a:r>
              <a:rPr lang="da-DK" altLang="da-DK"/>
              <a:t>Fourth level</a:t>
            </a:r>
          </a:p>
          <a:p>
            <a:pPr lvl="4"/>
            <a:r>
              <a:rPr lang="da-DK" altLang="da-DK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altLang="da-DK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6C81F3-AB91-4DE6-826C-44EBA8399639}" type="slidenum">
              <a:rPr lang="da-DK" altLang="da-DK"/>
              <a:pPr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97413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7AF49-692D-B04D-A72F-B2364CD4B2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140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5761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5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6954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9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53948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12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26168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C81F3-AB91-4DE6-826C-44EBA8399639}" type="slidenum">
              <a:rPr lang="da-DK" altLang="da-DK" smtClean="0"/>
              <a:pPr/>
              <a:t>14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2741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Titeldi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672" y="4869160"/>
            <a:ext cx="9173840" cy="720080"/>
          </a:xfrm>
        </p:spPr>
        <p:txBody>
          <a:bodyPr lIns="0" tIns="0" rIns="0" bIns="0"/>
          <a:lstStyle>
            <a:lvl1pPr algn="ctr">
              <a:defRPr sz="2800" spc="4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da-DK" noProof="0" dirty="0"/>
              <a:t>Name author</a:t>
            </a:r>
            <a:endParaRPr lang="da-DK" altLang="da-DK" noProof="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5983560"/>
            <a:ext cx="91440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altLang="da-DK" noProof="0" dirty="0"/>
              <a:t>Date and place</a:t>
            </a:r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-1524000" y="1143000"/>
            <a:ext cx="1371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Der kan frit vælges farver fra VIVE farvepaletter til titlen. </a:t>
            </a:r>
          </a:p>
          <a:p>
            <a:pPr eaLnBrk="1" hangingPunct="1">
              <a:spcBef>
                <a:spcPct val="30000"/>
              </a:spcBef>
            </a:pPr>
            <a:endParaRPr lang="da-DK" altLang="da-DK" sz="900">
              <a:solidFill>
                <a:schemeClr val="bg1"/>
              </a:solidFill>
            </a:endParaRPr>
          </a:p>
          <a:p>
            <a:pPr eaLnBrk="1" hangingPunct="1">
              <a:spcBef>
                <a:spcPct val="30000"/>
              </a:spcBef>
            </a:pPr>
            <a:r>
              <a:rPr lang="da-DK" altLang="da-DK" sz="900">
                <a:solidFill>
                  <a:schemeClr val="bg1"/>
                </a:solidFill>
              </a:rPr>
              <a:t>Bemærk, at farverne virker mere neddæmpede, når de projiceres op, end de gør på pc-skærmen.</a:t>
            </a:r>
            <a:endParaRPr lang="en-US" altLang="da-DK" sz="900">
              <a:solidFill>
                <a:schemeClr val="bg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844675"/>
            <a:ext cx="9144000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spc="80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da-DK" dirty="0"/>
              <a:t>Title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82770"/>
            <a:ext cx="1620000" cy="4677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490E-08B8-E846-BD34-16F6EF944EDB}" type="datetimeFigureOut">
              <a:rPr lang="da-DK" smtClean="0"/>
              <a:t>25/09/2018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D1FD-72FC-6D4D-8C63-14974C2507A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058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D490E-08B8-E846-BD34-16F6EF944EDB}" type="datetimeFigureOut">
              <a:rPr lang="da-DK" smtClean="0"/>
              <a:t>25/09/2018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1D1FD-72FC-6D4D-8C63-14974C2507A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8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>
          <a:xfrm>
            <a:off x="8145016" y="6477000"/>
            <a:ext cx="891480" cy="228600"/>
          </a:xfrm>
        </p:spPr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07504" y="1916831"/>
            <a:ext cx="8928992" cy="4392489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0840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1"/>
          </p:nvPr>
        </p:nvSpPr>
        <p:spPr>
          <a:xfrm>
            <a:off x="107504" y="1916832"/>
            <a:ext cx="8928992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382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7504" y="1916832"/>
            <a:ext cx="8928992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145016" y="6477000"/>
            <a:ext cx="89148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63B55AB7-9883-4FE2-B2D5-137B9AECF5F9}" type="slidenum">
              <a:rPr lang="da-DK" altLang="da-DK"/>
              <a:pPr algn="r"/>
              <a:t>‹#›</a:t>
            </a:fld>
            <a:endParaRPr lang="da-DK" altLang="da-DK" dirty="0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188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/>
            </a:lvl1pPr>
          </a:lstStyle>
          <a:p>
            <a:pPr algn="r"/>
            <a:fld id="{8A5E56D5-7AE4-4928-90A8-FDDFC8E31D1A}" type="slidenum">
              <a:rPr lang="da-DK" altLang="da-DK"/>
              <a:pPr algn="r"/>
              <a:t>‹#›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2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017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baggrund, hvid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0" y="1916831"/>
            <a:ext cx="9144000" cy="45281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302004" y="1916832"/>
            <a:ext cx="8548309" cy="3963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144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gram 2"/>
          <p:cNvSpPr>
            <a:spLocks noGrp="1"/>
          </p:cNvSpPr>
          <p:nvPr>
            <p:ph type="chart" idx="1"/>
          </p:nvPr>
        </p:nvSpPr>
        <p:spPr>
          <a:xfrm>
            <a:off x="107504" y="1844824"/>
            <a:ext cx="8928991" cy="4464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diagram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8122096" y="6477000"/>
            <a:ext cx="914400" cy="228600"/>
          </a:xfrm>
        </p:spPr>
        <p:txBody>
          <a:bodyPr/>
          <a:lstStyle>
            <a:lvl1pPr algn="l">
              <a:defRPr sz="800"/>
            </a:lvl1pPr>
          </a:lstStyle>
          <a:p>
            <a:pPr algn="r"/>
            <a:fld id="{5464207C-9766-47A5-950A-8FD9258E0A8E}" type="slidenum">
              <a:rPr lang="da-DK" altLang="da-DK"/>
              <a:pPr algn="r"/>
              <a:t>‹#›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7067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ias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5" name="Pladsholder til tabel 4"/>
          <p:cNvSpPr>
            <a:spLocks noGrp="1"/>
          </p:cNvSpPr>
          <p:nvPr>
            <p:ph type="tbl" sz="quarter" idx="11"/>
          </p:nvPr>
        </p:nvSpPr>
        <p:spPr>
          <a:xfrm>
            <a:off x="107504" y="1700212"/>
            <a:ext cx="8928992" cy="4609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a-DK"/>
              <a:t>Klik på ikonet for at tilføje en tabel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8504" y="764704"/>
            <a:ext cx="8928000" cy="86409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401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-1960" y="764704"/>
            <a:ext cx="91459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dirty="0"/>
              <a:t>KLIK FOR AT REDIGERE I MASTER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5016" y="6477000"/>
            <a:ext cx="89148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E19AF9-0D16-4EB8-9DB4-759EB1ED82E7}" type="slidenum">
              <a:rPr lang="da-DK" altLang="da-DK" sz="800" smtClean="0"/>
              <a:t>‹#›</a:t>
            </a:fld>
            <a:endParaRPr lang="da-DK" altLang="da-DK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9468544" y="5823520"/>
            <a:ext cx="1512168" cy="91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3C4AD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da-DK" altLang="da-D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vil have vist fx ‘side 9 af 20’, så skal du,</a:t>
            </a:r>
            <a:r>
              <a:rPr lang="da-DK" altLang="da-DK" sz="9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når du er færdig med præsentationen, tilføje ‘af 20’ manuelt. Selve sidenummeret kommer på automatisk.</a:t>
            </a:r>
            <a:endParaRPr lang="en-US" altLang="da-DK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182770"/>
            <a:ext cx="1620000" cy="46779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4332"/>
            <a:ext cx="2016224" cy="426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6" r:id="rId3"/>
    <p:sldLayoutId id="2147483652" r:id="rId4"/>
    <p:sldLayoutId id="2147483656" r:id="rId5"/>
    <p:sldLayoutId id="2147483663" r:id="rId6"/>
    <p:sldLayoutId id="2147483667" r:id="rId7"/>
    <p:sldLayoutId id="2147483662" r:id="rId8"/>
    <p:sldLayoutId id="2147483664" r:id="rId9"/>
    <p:sldLayoutId id="2147483668" r:id="rId10"/>
    <p:sldLayoutId id="214748366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a-DK" altLang="da-DK" sz="2800" dirty="0" smtClean="0">
          <a:solidFill>
            <a:schemeClr val="tx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3887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−"/>
        <a:defRPr sz="22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0414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▪"/>
        <a:defRPr sz="20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605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 sz="18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879600" indent="-28575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2796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7368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1940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65125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5ADBB-8FCE-7D47-A803-38AFFED73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122363"/>
            <a:ext cx="8748464" cy="2387600"/>
          </a:xfrm>
        </p:spPr>
        <p:txBody>
          <a:bodyPr>
            <a:normAutofit/>
          </a:bodyPr>
          <a:lstStyle/>
          <a:p>
            <a:r>
              <a:rPr lang="da-DK" sz="4000" i="1" dirty="0"/>
              <a:t>From </a:t>
            </a:r>
            <a:r>
              <a:rPr lang="da-DK" sz="4000" i="1" dirty="0" err="1"/>
              <a:t>project</a:t>
            </a:r>
            <a:r>
              <a:rPr lang="da-DK" sz="4000" i="1" dirty="0"/>
              <a:t> manager to rite master?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9F5BD-7024-2248-8676-7E7985DA0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789462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da-DK" dirty="0" err="1"/>
              <a:t>Liminal</a:t>
            </a:r>
            <a:r>
              <a:rPr lang="da-DK" dirty="0"/>
              <a:t> periods in the routes to </a:t>
            </a:r>
            <a:r>
              <a:rPr lang="da-DK" dirty="0" err="1"/>
              <a:t>routinization</a:t>
            </a:r>
            <a:r>
              <a:rPr lang="da-DK" dirty="0"/>
              <a:t> of video </a:t>
            </a:r>
            <a:r>
              <a:rPr lang="da-DK" dirty="0" err="1"/>
              <a:t>conversations</a:t>
            </a:r>
            <a:r>
              <a:rPr lang="da-DK" dirty="0"/>
              <a:t> in </a:t>
            </a:r>
            <a:r>
              <a:rPr lang="da-DK" dirty="0" err="1"/>
              <a:t>municipal</a:t>
            </a:r>
            <a:r>
              <a:rPr lang="da-DK" dirty="0"/>
              <a:t> </a:t>
            </a:r>
            <a:r>
              <a:rPr lang="da-DK" dirty="0" err="1"/>
              <a:t>practice</a:t>
            </a:r>
            <a:endParaRPr lang="da-DK" dirty="0"/>
          </a:p>
          <a:p>
            <a:endParaRPr lang="da-DK" dirty="0"/>
          </a:p>
          <a:p>
            <a:r>
              <a:rPr lang="da-DK" sz="1600" dirty="0"/>
              <a:t>Lars Bo Andersen, Aarhus </a:t>
            </a:r>
            <a:r>
              <a:rPr lang="da-DK" sz="1600" dirty="0" err="1"/>
              <a:t>University</a:t>
            </a:r>
            <a:endParaRPr lang="da-DK" sz="1600" dirty="0"/>
          </a:p>
          <a:p>
            <a:r>
              <a:rPr lang="da-DK" sz="1600" dirty="0"/>
              <a:t>Stinne </a:t>
            </a:r>
            <a:r>
              <a:rPr lang="da-DK" sz="1600" dirty="0" err="1"/>
              <a:t>Aaløkke</a:t>
            </a:r>
            <a:r>
              <a:rPr lang="da-DK" sz="1600" dirty="0"/>
              <a:t> Ballegaard, VIVE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18750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10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The official pilot </a:t>
            </a:r>
            <a:r>
              <a:rPr lang="da-DK" dirty="0" err="1"/>
              <a:t>period</a:t>
            </a:r>
            <a:r>
              <a:rPr lang="da-DK" dirty="0"/>
              <a:t> stops</a:t>
            </a:r>
          </a:p>
          <a:p>
            <a:r>
              <a:rPr lang="da-DK" dirty="0" err="1"/>
              <a:t>Various</a:t>
            </a:r>
            <a:r>
              <a:rPr lang="da-DK" dirty="0"/>
              <a:t> </a:t>
            </a:r>
            <a:r>
              <a:rPr lang="da-DK" dirty="0" err="1"/>
              <a:t>attempts</a:t>
            </a:r>
            <a:r>
              <a:rPr lang="da-DK" dirty="0"/>
              <a:t> to ”</a:t>
            </a:r>
            <a:r>
              <a:rPr lang="da-DK" dirty="0" err="1"/>
              <a:t>sustain</a:t>
            </a:r>
            <a:r>
              <a:rPr lang="da-DK" dirty="0"/>
              <a:t>” the </a:t>
            </a:r>
            <a:r>
              <a:rPr lang="da-DK" dirty="0" err="1"/>
              <a:t>use</a:t>
            </a:r>
            <a:r>
              <a:rPr lang="da-DK" dirty="0"/>
              <a:t> of video </a:t>
            </a:r>
            <a:r>
              <a:rPr lang="da-DK" dirty="0" err="1"/>
              <a:t>conferencing</a:t>
            </a:r>
            <a:endParaRPr lang="da-DK" dirty="0"/>
          </a:p>
          <a:p>
            <a:pPr lvl="1"/>
            <a:r>
              <a:rPr lang="da-DK" dirty="0"/>
              <a:t>Workshops, </a:t>
            </a:r>
            <a:r>
              <a:rPr lang="da-DK" dirty="0" err="1"/>
              <a:t>movies</a:t>
            </a:r>
            <a:r>
              <a:rPr lang="da-DK" dirty="0"/>
              <a:t>, guides, </a:t>
            </a:r>
            <a:r>
              <a:rPr lang="da-DK" dirty="0" err="1"/>
              <a:t>encouragement</a:t>
            </a:r>
            <a:r>
              <a:rPr lang="da-DK" dirty="0"/>
              <a:t>, etc.</a:t>
            </a:r>
          </a:p>
          <a:p>
            <a:pPr lvl="1"/>
            <a:r>
              <a:rPr lang="da-DK" dirty="0"/>
              <a:t>Case managers </a:t>
            </a:r>
            <a:r>
              <a:rPr lang="da-DK" u="sng" dirty="0"/>
              <a:t>”</a:t>
            </a:r>
            <a:r>
              <a:rPr lang="da-DK" u="sng" dirty="0" err="1"/>
              <a:t>prefer</a:t>
            </a:r>
            <a:r>
              <a:rPr lang="da-DK" u="sng" dirty="0"/>
              <a:t> not to”</a:t>
            </a:r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Fading 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49730-2242-F443-B5A7-7878D407CE1A}"/>
              </a:ext>
            </a:extLst>
          </p:cNvPr>
          <p:cNvSpPr txBox="1"/>
          <p:nvPr/>
        </p:nvSpPr>
        <p:spPr>
          <a:xfrm>
            <a:off x="432048" y="4084836"/>
            <a:ext cx="8604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”I: How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would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you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describe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this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period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?</a:t>
            </a:r>
          </a:p>
          <a:p>
            <a:endParaRPr lang="da-DK" i="1" dirty="0">
              <a:solidFill>
                <a:srgbClr val="7030A0"/>
              </a:solidFill>
              <a:latin typeface="Cambria" panose="02040503050406030204" pitchFamily="18" charset="0"/>
            </a:endParaRPr>
          </a:p>
          <a:p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PM: A form of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slow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death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, with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me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on the sideline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cheering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. First as the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coordinator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and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later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as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their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manager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trying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to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say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should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try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with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some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other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children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what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was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it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really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that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was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meaningful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for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us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, and all sorts of motivations.”</a:t>
            </a:r>
          </a:p>
          <a:p>
            <a:pPr algn="r"/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(Interview with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project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manager, 2018)</a:t>
            </a:r>
            <a:endParaRPr lang="en-GB" i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Billedresultat for prefer not to scrivener">
            <a:extLst>
              <a:ext uri="{FF2B5EF4-FFF2-40B4-BE49-F238E27FC236}">
                <a16:creationId xmlns:a16="http://schemas.microsoft.com/office/drawing/2014/main" id="{43111ECF-8322-494D-85DA-27152FF46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6632"/>
            <a:ext cx="3960440" cy="222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633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11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Project is relocated to ”upper management” and a vision of the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“digital municipality”</a:t>
            </a:r>
          </a:p>
          <a:p>
            <a:pPr lvl="1"/>
            <a:r>
              <a:rPr lang="en-GB" dirty="0"/>
              <a:t>From optimization of administration to new ways of working with citizens</a:t>
            </a:r>
          </a:p>
          <a:p>
            <a:endParaRPr lang="en-GB" dirty="0"/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Another</a:t>
            </a:r>
            <a:r>
              <a:rPr lang="da-DK" b="1" dirty="0"/>
              <a:t> start?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6006E-7112-3E43-892C-D60826ACE38B}"/>
              </a:ext>
            </a:extLst>
          </p:cNvPr>
          <p:cNvSpPr txBox="1"/>
          <p:nvPr/>
        </p:nvSpPr>
        <p:spPr>
          <a:xfrm>
            <a:off x="107504" y="3933056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”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need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to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revitalize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and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also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to find a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direction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. It is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going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to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be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a long and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difficult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process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because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this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is not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how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are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used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to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thinking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about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digital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technologies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.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There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are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so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many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possibilities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, but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what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is it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really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that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want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[to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achieve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in relation to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citizens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]?”</a:t>
            </a:r>
          </a:p>
          <a:p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(Interview with team manager, 2018)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47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12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07504" y="1484784"/>
            <a:ext cx="8928992" cy="4392488"/>
          </a:xfrm>
        </p:spPr>
        <p:txBody>
          <a:bodyPr/>
          <a:lstStyle/>
          <a:p>
            <a:r>
              <a:rPr lang="en-GB" dirty="0"/>
              <a:t>Segregation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u="sng" dirty="0">
                <a:sym typeface="Wingdings" pitchFamily="2" charset="2"/>
              </a:rPr>
              <a:t>l</a:t>
            </a:r>
            <a:r>
              <a:rPr lang="en-GB" u="sng" dirty="0"/>
              <a:t>iminality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integration</a:t>
            </a:r>
            <a:br>
              <a:rPr lang="en-GB" dirty="0">
                <a:sym typeface="Wingdings" pitchFamily="2" charset="2"/>
              </a:rPr>
            </a:br>
            <a:endParaRPr lang="en-GB" dirty="0">
              <a:sym typeface="Wingdings" pitchFamily="2" charset="2"/>
            </a:endParaRPr>
          </a:p>
          <a:p>
            <a:pPr marL="738187" lvl="1" indent="-457200">
              <a:buFont typeface="+mj-lt"/>
              <a:buAutoNum type="arabicPeriod"/>
            </a:pPr>
            <a:r>
              <a:rPr lang="en-GB" dirty="0"/>
              <a:t>Expected and unexpected</a:t>
            </a:r>
          </a:p>
          <a:p>
            <a:pPr marL="11557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A tribe goes to war or projects in crisis</a:t>
            </a:r>
          </a:p>
          <a:p>
            <a:pPr marL="738187" lvl="1" indent="-457200">
              <a:buFont typeface="+mj-lt"/>
              <a:buAutoNum type="arabicPeriod"/>
            </a:pPr>
            <a:r>
              <a:rPr lang="en-GB" dirty="0"/>
              <a:t>Betwixt and between established categories </a:t>
            </a:r>
            <a:br>
              <a:rPr lang="en-GB" dirty="0"/>
            </a:br>
            <a:r>
              <a:rPr lang="en-GB" dirty="0"/>
              <a:t>of existence </a:t>
            </a:r>
            <a:r>
              <a:rPr lang="en-GB" dirty="0">
                <a:sym typeface="Wingdings" pitchFamily="2" charset="2"/>
              </a:rPr>
              <a:t> marginalized</a:t>
            </a:r>
            <a:endParaRPr lang="en-GB" dirty="0"/>
          </a:p>
          <a:p>
            <a:pPr marL="1155700" lvl="2" indent="-457200"/>
            <a:r>
              <a:rPr lang="en-GB" dirty="0">
                <a:solidFill>
                  <a:srgbClr val="00B050"/>
                </a:solidFill>
              </a:rPr>
              <a:t>No progression, not failed (yet), in the middle of it all, yet treated as if was not there – at least, in periods, </a:t>
            </a:r>
            <a:r>
              <a:rPr lang="en-GB" u="sng" dirty="0">
                <a:solidFill>
                  <a:srgbClr val="00B050"/>
                </a:solidFill>
              </a:rPr>
              <a:t>we could not find the project</a:t>
            </a:r>
          </a:p>
          <a:p>
            <a:pPr marL="738187" lvl="1" indent="-457200">
              <a:buFont typeface="+mj-lt"/>
              <a:buAutoNum type="arabicPeriod"/>
            </a:pPr>
            <a:r>
              <a:rPr lang="en-GB" dirty="0"/>
              <a:t>An ontological transformation of both neophyte and his/her “society”</a:t>
            </a:r>
          </a:p>
          <a:p>
            <a:pPr marL="1155700" lvl="2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B050"/>
                </a:solidFill>
              </a:rPr>
              <a:t>With each revival came transformations of citizens, strategy, department, potential future, etc. </a:t>
            </a:r>
          </a:p>
          <a:p>
            <a:pPr marL="1155700" lvl="2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1155700" lvl="2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 </a:t>
            </a:r>
            <a:r>
              <a:rPr lang="da-DK" dirty="0" err="1"/>
              <a:t>how</a:t>
            </a:r>
            <a:r>
              <a:rPr lang="da-DK" dirty="0"/>
              <a:t> to understand the transitions in </a:t>
            </a:r>
            <a:r>
              <a:rPr lang="da-DK" dirty="0" err="1"/>
              <a:t>Teledialogue</a:t>
            </a:r>
            <a:r>
              <a:rPr lang="da-DK" dirty="0"/>
              <a:t>?</a:t>
            </a:r>
          </a:p>
        </p:txBody>
      </p:sp>
      <p:pic>
        <p:nvPicPr>
          <p:cNvPr id="11" name="Picture 2" descr="Billedresultat for forest of symbols">
            <a:extLst>
              <a:ext uri="{FF2B5EF4-FFF2-40B4-BE49-F238E27FC236}">
                <a16:creationId xmlns:a16="http://schemas.microsoft.com/office/drawing/2014/main" id="{8537A556-FD45-594D-9A7B-7B8BF7EB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884" y="1663578"/>
            <a:ext cx="1080120" cy="161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70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2644B-0D6F-2246-BFDF-03ECE0D07B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45016" y="6477000"/>
            <a:ext cx="891480" cy="228600"/>
          </a:xfrm>
        </p:spPr>
        <p:txBody>
          <a:bodyPr/>
          <a:lstStyle/>
          <a:p>
            <a:fld id="{33E19AF9-0D16-4EB8-9DB4-759EB1ED82E7}" type="slidenum">
              <a:rPr lang="da-DK" altLang="da-DK" sz="800" smtClean="0"/>
              <a:t>13</a:t>
            </a:fld>
            <a:endParaRPr lang="da-DK" alt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08E1A-261A-3C4F-A515-DCFEA2818C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We only have shallow insights </a:t>
            </a:r>
            <a:r>
              <a:rPr lang="en-GB" sz="1800" dirty="0">
                <a:solidFill>
                  <a:schemeClr val="bg2">
                    <a:lumMod val="25000"/>
                  </a:schemeClr>
                </a:solidFill>
              </a:rPr>
              <a:t>(projects in crisis are a sore spot)</a:t>
            </a:r>
          </a:p>
          <a:p>
            <a:r>
              <a:rPr lang="en-GB" dirty="0"/>
              <a:t>Participant observations during future periods of “project crisis”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(perhaps during research projects)</a:t>
            </a:r>
          </a:p>
          <a:p>
            <a:pPr lvl="1"/>
            <a:r>
              <a:rPr lang="en-GB" dirty="0"/>
              <a:t>How are liminal projects categorized, negotiated, and positioned in organisations and by participants?</a:t>
            </a:r>
          </a:p>
          <a:p>
            <a:pPr lvl="1"/>
            <a:r>
              <a:rPr lang="en-GB" dirty="0"/>
              <a:t>What are the rituals of project transitions?</a:t>
            </a:r>
          </a:p>
          <a:p>
            <a:pPr lvl="1"/>
            <a:r>
              <a:rPr lang="en-GB" dirty="0"/>
              <a:t>Etc. etc.</a:t>
            </a:r>
          </a:p>
          <a:p>
            <a:pPr lvl="1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104B66A-FA4F-D84A-95C5-1E7D8252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BA060-D81D-3141-B5F2-1D0B3A059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44" y="5326562"/>
            <a:ext cx="8594911" cy="727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FB6CC5-9DC8-3147-AD19-12548B7743F9}"/>
              </a:ext>
            </a:extLst>
          </p:cNvPr>
          <p:cNvSpPr txBox="1"/>
          <p:nvPr/>
        </p:nvSpPr>
        <p:spPr>
          <a:xfrm>
            <a:off x="3275856" y="5873841"/>
            <a:ext cx="4545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/>
              <a:t>John Law (1996) – The Manager and His Powers</a:t>
            </a:r>
          </a:p>
        </p:txBody>
      </p:sp>
    </p:spTree>
    <p:extLst>
      <p:ext uri="{BB962C8B-B14F-4D97-AF65-F5344CB8AC3E}">
        <p14:creationId xmlns:p14="http://schemas.microsoft.com/office/powerpoint/2010/main" val="84981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14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Liminal periods are inevitably “part of life”</a:t>
            </a:r>
          </a:p>
          <a:p>
            <a:pPr lvl="1"/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Are project managers ”rite masters”?</a:t>
            </a:r>
          </a:p>
          <a:p>
            <a:pPr lvl="1"/>
            <a:r>
              <a:rPr lang="en-GB" u="sng" dirty="0"/>
              <a:t>And why does so much research try to eliminate them?</a:t>
            </a:r>
            <a:br>
              <a:rPr lang="en-GB" u="sng" dirty="0"/>
            </a:br>
            <a:endParaRPr lang="en-GB" u="sng" dirty="0"/>
          </a:p>
          <a:p>
            <a:r>
              <a:rPr lang="en-GB" dirty="0"/>
              <a:t>From (inherent) </a:t>
            </a:r>
            <a:r>
              <a:rPr lang="en-GB" b="1" i="1" dirty="0">
                <a:solidFill>
                  <a:schemeClr val="accent4">
                    <a:lumMod val="10000"/>
                  </a:schemeClr>
                </a:solidFill>
              </a:rPr>
              <a:t>factors</a:t>
            </a:r>
            <a:r>
              <a:rPr lang="en-GB" dirty="0"/>
              <a:t> of </a:t>
            </a:r>
            <a:r>
              <a:rPr lang="en-GB" dirty="0">
                <a:solidFill>
                  <a:srgbClr val="C00000"/>
                </a:solidFill>
              </a:rPr>
              <a:t>failure</a:t>
            </a:r>
            <a:r>
              <a:rPr lang="en-GB" dirty="0"/>
              <a:t>, </a:t>
            </a:r>
            <a:r>
              <a:rPr lang="en-GB" dirty="0">
                <a:solidFill>
                  <a:srgbClr val="00B050"/>
                </a:solidFill>
              </a:rPr>
              <a:t>success</a:t>
            </a:r>
            <a:r>
              <a:rPr lang="en-GB" dirty="0"/>
              <a:t>, </a:t>
            </a:r>
            <a:r>
              <a:rPr lang="en-GB" dirty="0">
                <a:solidFill>
                  <a:srgbClr val="7030A0"/>
                </a:solidFill>
              </a:rPr>
              <a:t>sustainability </a:t>
            </a:r>
            <a:r>
              <a:rPr lang="en-GB" dirty="0">
                <a:solidFill>
                  <a:schemeClr val="accent6">
                    <a:lumMod val="10000"/>
                  </a:schemeClr>
                </a:solidFill>
              </a:rPr>
              <a:t>(etc.) towards the convoluted movement of projects through their lifetime</a:t>
            </a:r>
          </a:p>
          <a:p>
            <a:pPr lvl="1"/>
            <a:r>
              <a:rPr lang="en-GB" i="1" dirty="0">
                <a:solidFill>
                  <a:srgbClr val="92D050"/>
                </a:solidFill>
              </a:rPr>
              <a:t>The immanent dynamic of </a:t>
            </a:r>
            <a:br>
              <a:rPr lang="en-GB" i="1" dirty="0">
                <a:solidFill>
                  <a:srgbClr val="92D050"/>
                </a:solidFill>
              </a:rPr>
            </a:br>
            <a:r>
              <a:rPr lang="en-GB" i="1" dirty="0">
                <a:solidFill>
                  <a:srgbClr val="92D050"/>
                </a:solidFill>
              </a:rPr>
              <a:t>coherence and incoherence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So </a:t>
            </a:r>
            <a:r>
              <a:rPr lang="da-DK" dirty="0" err="1"/>
              <a:t>what</a:t>
            </a:r>
            <a:r>
              <a:rPr lang="da-DK" dirty="0"/>
              <a:t>?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530DF8F-0FF5-864F-BB8F-977ED156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38" y="4682160"/>
            <a:ext cx="3658418" cy="105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7C241-CE5B-C74D-BDE5-83F1FF30C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6085597"/>
            <a:ext cx="5390356" cy="47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2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734E-0702-9743-B737-108B20E0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life</a:t>
            </a:r>
            <a:r>
              <a:rPr lang="da-DK" dirty="0"/>
              <a:t> of IT </a:t>
            </a:r>
            <a:r>
              <a:rPr lang="da-DK" dirty="0" err="1"/>
              <a:t>projects</a:t>
            </a:r>
            <a:r>
              <a:rPr lang="da-DK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642F57-160A-C440-BBEB-7AEF50D50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35086"/>
            <a:ext cx="7429500" cy="2146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E8D2EA-19D4-884A-8B65-59C3749E6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350553"/>
            <a:ext cx="7841293" cy="685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660771-E87D-4F4E-9888-436881547B61}"/>
              </a:ext>
            </a:extLst>
          </p:cNvPr>
          <p:cNvSpPr txBox="1"/>
          <p:nvPr/>
        </p:nvSpPr>
        <p:spPr>
          <a:xfrm>
            <a:off x="628650" y="3037340"/>
            <a:ext cx="3629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(linear) life of projects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C7494-4ADF-114D-B0F1-892B64BCC3EC}"/>
              </a:ext>
            </a:extLst>
          </p:cNvPr>
          <p:cNvSpPr txBox="1"/>
          <p:nvPr/>
        </p:nvSpPr>
        <p:spPr>
          <a:xfrm>
            <a:off x="628650" y="6081386"/>
            <a:ext cx="5248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The states (of progression) of a project</a:t>
            </a:r>
          </a:p>
        </p:txBody>
      </p:sp>
    </p:spTree>
    <p:extLst>
      <p:ext uri="{BB962C8B-B14F-4D97-AF65-F5344CB8AC3E}">
        <p14:creationId xmlns:p14="http://schemas.microsoft.com/office/powerpoint/2010/main" val="268776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CCF9D-AF67-3846-A724-0E9566C2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3B55AB7-9883-4FE2-B2D5-137B9AECF5F9}" type="slidenum">
              <a:rPr lang="da-DK" altLang="da-DK" smtClean="0"/>
              <a:pPr algn="r"/>
              <a:t>3</a:t>
            </a:fld>
            <a:endParaRPr lang="da-DK" altLang="da-DK">
              <a:solidFill>
                <a:schemeClr val="bg1"/>
              </a:solidFill>
            </a:endParaRPr>
          </a:p>
          <a:p>
            <a:endParaRPr lang="da-DK" altLang="da-DK" sz="1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56449D-3FAC-644E-9574-8C207F27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Of course not</a:t>
            </a:r>
          </a:p>
        </p:txBody>
      </p:sp>
      <p:pic>
        <p:nvPicPr>
          <p:cNvPr id="1026" name="Picture 2" descr="Billedresultat for rethinking project management">
            <a:extLst>
              <a:ext uri="{FF2B5EF4-FFF2-40B4-BE49-F238E27FC236}">
                <a16:creationId xmlns:a16="http://schemas.microsoft.com/office/drawing/2014/main" id="{FDB4E3EA-BCE3-8045-A319-E8D8704BB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3902"/>
            <a:ext cx="3061534" cy="396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bruno latour aramis">
            <a:extLst>
              <a:ext uri="{FF2B5EF4-FFF2-40B4-BE49-F238E27FC236}">
                <a16:creationId xmlns:a16="http://schemas.microsoft.com/office/drawing/2014/main" id="{4C5A3241-E92B-D741-8744-FEA813E0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32" y="1844338"/>
            <a:ext cx="2492896" cy="388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107504" y="1700808"/>
            <a:ext cx="8928992" cy="4392488"/>
          </a:xfrm>
        </p:spPr>
        <p:txBody>
          <a:bodyPr/>
          <a:lstStyle/>
          <a:p>
            <a:pPr lvl="1"/>
            <a:r>
              <a:rPr lang="en-GB" dirty="0"/>
              <a:t>The </a:t>
            </a:r>
            <a:r>
              <a:rPr lang="en-GB" dirty="0" err="1"/>
              <a:t>Teledialogue</a:t>
            </a:r>
            <a:r>
              <a:rPr lang="en-GB" dirty="0"/>
              <a:t> project (2013-2018): </a:t>
            </a:r>
          </a:p>
          <a:p>
            <a:pPr lvl="2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Developing a concept for video-conversation</a:t>
            </a:r>
          </a:p>
          <a:p>
            <a:pPr lvl="2"/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7 municipalities and around 50 </a:t>
            </a:r>
            <a:r>
              <a:rPr lang="en-GB" u="sng" dirty="0">
                <a:solidFill>
                  <a:schemeClr val="bg2">
                    <a:lumMod val="50000"/>
                  </a:schemeClr>
                </a:solidFill>
              </a:rPr>
              <a:t>case manages 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and </a:t>
            </a:r>
            <a:r>
              <a:rPr lang="en-GB" u="sng" dirty="0">
                <a:solidFill>
                  <a:schemeClr val="bg2">
                    <a:lumMod val="50000"/>
                  </a:schemeClr>
                </a:solidFill>
              </a:rPr>
              <a:t>placed children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A lot of start-stop movements</a:t>
            </a:r>
          </a:p>
          <a:p>
            <a:pPr marL="1155700" lvl="2" indent="-457200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Our argument: the project went through several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</a:rPr>
              <a:t>liminal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transitions</a:t>
            </a:r>
          </a:p>
          <a:p>
            <a:pPr marL="755650" lvl="2" indent="0">
              <a:buNone/>
            </a:pP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/>
              <a:t>Background debate: failure, success and sustainability of projects</a:t>
            </a:r>
          </a:p>
          <a:p>
            <a:pPr lvl="2"/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Development, research, innovation, digitization, etc..</a:t>
            </a:r>
          </a:p>
          <a:p>
            <a:pPr marL="1631950" lvl="3" indent="-457200">
              <a:buFont typeface="+mj-lt"/>
              <a:buAutoNum type="arabicPeriod"/>
            </a:pPr>
            <a:r>
              <a:rPr lang="en-GB" dirty="0">
                <a:solidFill>
                  <a:srgbClr val="92D050"/>
                </a:solidFill>
              </a:rPr>
              <a:t>Include users, consider context…</a:t>
            </a:r>
          </a:p>
          <a:p>
            <a:pPr marL="1631950" lvl="3" indent="-457200">
              <a:buFont typeface="+mj-lt"/>
              <a:buAutoNum type="arabicPeriod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PM models, best practice, etc.</a:t>
            </a:r>
          </a:p>
          <a:p>
            <a:pPr marL="1631950" lvl="3" indent="-45720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Tinkering, improvisation, negotiations, design-in-use…</a:t>
            </a:r>
          </a:p>
          <a:p>
            <a:pPr lvl="2"/>
            <a:endParaRPr lang="en-GB" dirty="0"/>
          </a:p>
          <a:p>
            <a:pPr lvl="2"/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life</a:t>
            </a:r>
            <a:r>
              <a:rPr lang="da-DK" dirty="0"/>
              <a:t> of a </a:t>
            </a:r>
            <a:r>
              <a:rPr lang="da-DK" dirty="0" err="1"/>
              <a:t>project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8253413" y="6477000"/>
            <a:ext cx="890587" cy="228600"/>
          </a:xfrm>
        </p:spPr>
        <p:txBody>
          <a:bodyPr/>
          <a:lstStyle/>
          <a:p>
            <a:fld id="{01D1D1FD-72FC-6D4D-8C63-14974C2507AF}" type="slidenum">
              <a:rPr lang="da-DK" smtClean="0"/>
              <a:t>4</a:t>
            </a:fld>
            <a:endParaRPr lang="da-DK"/>
          </a:p>
        </p:txBody>
      </p:sp>
      <p:pic>
        <p:nvPicPr>
          <p:cNvPr id="8" name="Billede 4">
            <a:extLst>
              <a:ext uri="{FF2B5EF4-FFF2-40B4-BE49-F238E27FC236}">
                <a16:creationId xmlns:a16="http://schemas.microsoft.com/office/drawing/2014/main" id="{DFDFA5B0-A358-8947-A8D3-51953A776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54"/>
            <a:ext cx="5212803" cy="152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0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 STS </a:t>
            </a:r>
            <a:r>
              <a:rPr lang="da-DK" dirty="0" err="1"/>
              <a:t>life</a:t>
            </a:r>
            <a:r>
              <a:rPr lang="da-DK" dirty="0"/>
              <a:t>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4294967295"/>
          </p:nvPr>
        </p:nvSpPr>
        <p:spPr>
          <a:xfrm>
            <a:off x="8253413" y="6477000"/>
            <a:ext cx="890587" cy="228600"/>
          </a:xfrm>
        </p:spPr>
        <p:txBody>
          <a:bodyPr/>
          <a:lstStyle/>
          <a:p>
            <a:fld id="{01D1D1FD-72FC-6D4D-8C63-14974C2507AF}" type="slidenum">
              <a:rPr lang="da-DK" smtClean="0"/>
              <a:t>5</a:t>
            </a:fld>
            <a:endParaRPr lang="da-DK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AB7AF-9F9D-114D-9681-7B93B445E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575397"/>
            <a:ext cx="7229742" cy="911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A31BB3-A62B-A344-B8E7-01B15A045B0C}"/>
              </a:ext>
            </a:extLst>
          </p:cNvPr>
          <p:cNvSpPr txBox="1"/>
          <p:nvPr/>
        </p:nvSpPr>
        <p:spPr>
          <a:xfrm>
            <a:off x="1979712" y="6422833"/>
            <a:ext cx="5580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Tom Scott-Smith (2014) How </a:t>
            </a:r>
            <a:r>
              <a:rPr lang="da-DK" sz="16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projects</a:t>
            </a:r>
            <a:r>
              <a:rPr lang="da-DK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rise and </a:t>
            </a:r>
            <a:r>
              <a:rPr lang="da-DK" sz="16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fall</a:t>
            </a:r>
            <a:r>
              <a:rPr lang="da-DK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: the </a:t>
            </a:r>
            <a:r>
              <a:rPr lang="da-DK" sz="16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lifecycle</a:t>
            </a:r>
            <a:r>
              <a:rPr lang="da-DK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of a </a:t>
            </a:r>
            <a:r>
              <a:rPr lang="da-DK" sz="16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dietary</a:t>
            </a:r>
            <a:r>
              <a:rPr lang="da-DK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da-DK" sz="16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modernisation</a:t>
            </a:r>
            <a:r>
              <a:rPr lang="da-DK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da-DK" sz="1600" i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scheme</a:t>
            </a:r>
            <a:r>
              <a:rPr lang="da-DK" sz="1600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5D2E6F-D4FB-BA4A-B67A-75304F16E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935" y="1138455"/>
            <a:ext cx="5364478" cy="401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1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FD838-A7A1-A34B-AE63-C93E5CE57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6</a:t>
            </a:fld>
            <a:endParaRPr lang="da-DK" altLang="da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B7DA93-F5B3-7743-A84C-42DC562CEC01}"/>
              </a:ext>
            </a:extLst>
          </p:cNvPr>
          <p:cNvSpPr txBox="1"/>
          <p:nvPr/>
        </p:nvSpPr>
        <p:spPr>
          <a:xfrm>
            <a:off x="1835696" y="2708920"/>
            <a:ext cx="5508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endParaRPr lang="en-GB" dirty="0">
              <a:latin typeface="Cambria" panose="02040503050406030204" pitchFamily="18" charset="0"/>
            </a:endParaRPr>
          </a:p>
          <a:p>
            <a:pPr algn="ctr"/>
            <a:r>
              <a:rPr lang="en-GB" i="1" dirty="0">
                <a:latin typeface="Cambria" panose="02040503050406030204" pitchFamily="18" charset="0"/>
              </a:rPr>
              <a:t>The life of </a:t>
            </a:r>
            <a:r>
              <a:rPr lang="en-GB" i="1" dirty="0" err="1">
                <a:latin typeface="Cambria" panose="02040503050406030204" pitchFamily="18" charset="0"/>
              </a:rPr>
              <a:t>Teledialogue</a:t>
            </a:r>
            <a:r>
              <a:rPr lang="en-GB" i="1" dirty="0">
                <a:latin typeface="Cambria" panose="02040503050406030204" pitchFamily="18" charset="0"/>
              </a:rPr>
              <a:t> in Municipality X</a:t>
            </a:r>
          </a:p>
        </p:txBody>
      </p:sp>
    </p:spTree>
    <p:extLst>
      <p:ext uri="{BB962C8B-B14F-4D97-AF65-F5344CB8AC3E}">
        <p14:creationId xmlns:p14="http://schemas.microsoft.com/office/powerpoint/2010/main" val="359453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7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85131" y="1560403"/>
            <a:ext cx="8928992" cy="4392488"/>
          </a:xfrm>
        </p:spPr>
        <p:txBody>
          <a:bodyPr/>
          <a:lstStyle/>
          <a:p>
            <a:r>
              <a:rPr lang="en-GB" dirty="0" err="1"/>
              <a:t>Teledialogue</a:t>
            </a:r>
            <a:r>
              <a:rPr lang="en-GB" dirty="0"/>
              <a:t> </a:t>
            </a:r>
            <a:r>
              <a:rPr lang="en-GB" u="sng" dirty="0">
                <a:solidFill>
                  <a:srgbClr val="00B050"/>
                </a:solidFill>
              </a:rPr>
              <a:t>“fitted right in”</a:t>
            </a:r>
          </a:p>
          <a:p>
            <a:pPr lvl="1"/>
            <a:r>
              <a:rPr lang="en-GB" dirty="0"/>
              <a:t>the municipality was already using video conversations with adult citizens</a:t>
            </a:r>
          </a:p>
          <a:p>
            <a:pPr lvl="1"/>
            <a:r>
              <a:rPr lang="en-GB" dirty="0"/>
              <a:t>part of the prevention strategy</a:t>
            </a:r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(case managers more present)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Birth</a:t>
            </a:r>
            <a:r>
              <a:rPr lang="da-DK" b="1" dirty="0"/>
              <a:t> of an ”</a:t>
            </a:r>
            <a:r>
              <a:rPr lang="da-DK" b="1" dirty="0" err="1"/>
              <a:t>exciting</a:t>
            </a:r>
            <a:r>
              <a:rPr lang="da-DK" b="1" dirty="0"/>
              <a:t> new </a:t>
            </a:r>
            <a:r>
              <a:rPr lang="da-DK" b="1" dirty="0" err="1"/>
              <a:t>project</a:t>
            </a:r>
            <a:r>
              <a:rPr lang="da-DK" b="1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B709CC-DA63-EF4F-B6CC-242C4E520AB0}"/>
              </a:ext>
            </a:extLst>
          </p:cNvPr>
          <p:cNvSpPr txBox="1"/>
          <p:nvPr/>
        </p:nvSpPr>
        <p:spPr>
          <a:xfrm>
            <a:off x="432044" y="4013899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</a:rPr>
              <a:t>“There are many challenges in keeping contact with youths in foster- or institutionalized care. Just adhering to the legal requirements [of two conversations a year] is difficult. </a:t>
            </a:r>
            <a:r>
              <a:rPr lang="en-GB" sz="2000" i="1" u="sng" dirty="0">
                <a:solidFill>
                  <a:srgbClr val="7030A0"/>
                </a:solidFill>
                <a:latin typeface="Cambria" panose="02040503050406030204" pitchFamily="18" charset="0"/>
              </a:rPr>
              <a:t>So perhaps this could replace, supplement or assist in keeping contact and ensuring a good placement</a:t>
            </a: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</a:rPr>
              <a:t>” </a:t>
            </a:r>
          </a:p>
          <a:p>
            <a:pPr algn="r"/>
            <a:b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en-GB" sz="2000" i="1" dirty="0">
                <a:solidFill>
                  <a:srgbClr val="7030A0"/>
                </a:solidFill>
                <a:latin typeface="Cambria" panose="02040503050406030204" pitchFamily="18" charset="0"/>
              </a:rPr>
              <a:t>(Department manager at pre-project meeting, 2014</a:t>
            </a:r>
            <a:r>
              <a:rPr lang="en-GB" sz="2000" i="1" dirty="0"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79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8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107504" y="1762267"/>
            <a:ext cx="8928992" cy="4392488"/>
          </a:xfrm>
        </p:spPr>
        <p:txBody>
          <a:bodyPr/>
          <a:lstStyle/>
          <a:p>
            <a:r>
              <a:rPr lang="en-GB" dirty="0"/>
              <a:t>Project manager resigns </a:t>
            </a:r>
          </a:p>
          <a:p>
            <a:r>
              <a:rPr lang="en-GB" dirty="0"/>
              <a:t>Case managers are overburdened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</a:rPr>
              <a:t> (stress, sick leaves, etc.)</a:t>
            </a:r>
            <a:br>
              <a:rPr lang="en-GB" dirty="0"/>
            </a:br>
            <a:endParaRPr lang="en-GB" dirty="0"/>
          </a:p>
          <a:p>
            <a:r>
              <a:rPr lang="en-GB" dirty="0"/>
              <a:t>Friction with another project</a:t>
            </a:r>
          </a:p>
          <a:p>
            <a:pPr lvl="1"/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More (physical) meetings with more people ”around the table”</a:t>
            </a:r>
            <a:b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endParaRPr lang="en-GB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lang="en-GB" dirty="0"/>
              <a:t>Marginalisation</a:t>
            </a:r>
          </a:p>
          <a:p>
            <a:pPr lvl="1"/>
            <a:r>
              <a:rPr lang="en-GB" dirty="0">
                <a:solidFill>
                  <a:schemeClr val="tx1">
                    <a:lumMod val="60000"/>
                    <a:lumOff val="40000"/>
                  </a:schemeClr>
                </a:solidFill>
              </a:rPr>
              <a:t>Unanswered emails and phone-calls, delays, non-appearance, postponements, etc.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The </a:t>
            </a:r>
            <a:r>
              <a:rPr lang="da-DK" b="1" dirty="0" err="1"/>
              <a:t>project</a:t>
            </a:r>
            <a:r>
              <a:rPr lang="da-DK" b="1" dirty="0"/>
              <a:t> is ”</a:t>
            </a:r>
            <a:r>
              <a:rPr lang="da-DK" b="1" dirty="0" err="1"/>
              <a:t>cornered</a:t>
            </a:r>
            <a:r>
              <a:rPr lang="da-DK" b="1" dirty="0"/>
              <a:t>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46E286-0A68-1A4F-9D6F-847E09D27128}"/>
              </a:ext>
            </a:extLst>
          </p:cNvPr>
          <p:cNvSpPr txBox="1"/>
          <p:nvPr/>
        </p:nvSpPr>
        <p:spPr>
          <a:xfrm>
            <a:off x="985830" y="576030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7030A0"/>
                </a:solidFill>
                <a:latin typeface="Cambria" panose="02040503050406030204" pitchFamily="18" charset="0"/>
              </a:rPr>
              <a:t>“I can’t deal with that [project] now, I am putting out fires” (response from case manager to researcher, 2014)</a:t>
            </a:r>
          </a:p>
        </p:txBody>
      </p:sp>
    </p:spTree>
    <p:extLst>
      <p:ext uri="{BB962C8B-B14F-4D97-AF65-F5344CB8AC3E}">
        <p14:creationId xmlns:p14="http://schemas.microsoft.com/office/powerpoint/2010/main" val="334020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9AF9-0D16-4EB8-9DB4-759EB1ED82E7}" type="slidenum">
              <a:rPr lang="da-DK" altLang="da-DK" sz="800" smtClean="0"/>
              <a:t>9</a:t>
            </a:fld>
            <a:endParaRPr lang="da-DK" alt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Project is reoriented from youths to children</a:t>
            </a:r>
          </a:p>
          <a:p>
            <a:pPr lvl="1"/>
            <a:r>
              <a:rPr lang="en-GB" dirty="0"/>
              <a:t>Related to the “Swedish” model</a:t>
            </a:r>
          </a:p>
          <a:p>
            <a:pPr lvl="1"/>
            <a:r>
              <a:rPr lang="en-GB" dirty="0"/>
              <a:t>Twice as many follow-ups and case managers more ”present”</a:t>
            </a:r>
          </a:p>
          <a:p>
            <a:r>
              <a:rPr lang="en-GB" dirty="0"/>
              <a:t>A stable period of “appropriation” by case managers and children</a:t>
            </a:r>
          </a:p>
          <a:p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 new </a:t>
            </a:r>
            <a:r>
              <a:rPr lang="da-DK" b="1" dirty="0" err="1"/>
              <a:t>begining</a:t>
            </a:r>
            <a:r>
              <a:rPr lang="da-DK" b="1" dirty="0"/>
              <a:t> </a:t>
            </a:r>
            <a:r>
              <a:rPr lang="da-DK" dirty="0"/>
              <a:t>(in </a:t>
            </a:r>
            <a:r>
              <a:rPr lang="da-DK" dirty="0" err="1"/>
              <a:t>another</a:t>
            </a:r>
            <a:r>
              <a:rPr lang="da-DK" dirty="0"/>
              <a:t> </a:t>
            </a:r>
            <a:r>
              <a:rPr lang="da-DK" dirty="0" err="1"/>
              <a:t>department</a:t>
            </a:r>
            <a:r>
              <a:rPr lang="da-DK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FE999-9F95-3D45-BF53-C6777A40A1E8}"/>
              </a:ext>
            </a:extLst>
          </p:cNvPr>
          <p:cNvSpPr txBox="1"/>
          <p:nvPr/>
        </p:nvSpPr>
        <p:spPr>
          <a:xfrm>
            <a:off x="334416" y="4370328"/>
            <a:ext cx="8702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”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She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[the case manager] is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trying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to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build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a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better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relation to the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child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,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where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he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feels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more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comfortable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with her, so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that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she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may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help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him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. And video is part of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that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.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She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feels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she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has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gotten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to know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him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better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,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she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can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see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if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he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is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upset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, and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they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have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started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teasing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each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other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–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they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did not do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that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before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” </a:t>
            </a:r>
          </a:p>
          <a:p>
            <a:pPr algn="r"/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(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Conversation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da-DK" i="1" dirty="0" err="1">
                <a:solidFill>
                  <a:srgbClr val="7030A0"/>
                </a:solidFill>
                <a:latin typeface="Cambria" panose="02040503050406030204" pitchFamily="18" charset="0"/>
              </a:rPr>
              <a:t>during</a:t>
            </a:r>
            <a:r>
              <a:rPr lang="da-DK" i="1" dirty="0">
                <a:solidFill>
                  <a:srgbClr val="7030A0"/>
                </a:solidFill>
                <a:latin typeface="Cambria" panose="02040503050406030204" pitchFamily="18" charset="0"/>
              </a:rPr>
              <a:t> car-ride, 2015)</a:t>
            </a:r>
            <a:endParaRPr lang="en-GB" i="1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13"/>
      </p:ext>
    </p:extLst>
  </p:cSld>
  <p:clrMapOvr>
    <a:masterClrMapping/>
  </p:clrMapOvr>
</p:sld>
</file>

<file path=ppt/theme/theme1.xml><?xml version="1.0" encoding="utf-8"?>
<a:theme xmlns:a="http://schemas.openxmlformats.org/drawingml/2006/main" name="VIVE powerpoint skabelon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666666"/>
        </a:dk1>
        <a:lt1>
          <a:srgbClr val="FFFFFF"/>
        </a:lt1>
        <a:dk2>
          <a:srgbClr val="FF3300"/>
        </a:dk2>
        <a:lt2>
          <a:srgbClr val="999999"/>
        </a:lt2>
        <a:accent1>
          <a:srgbClr val="FF3300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FFADAA"/>
        </a:accent5>
        <a:accent6>
          <a:srgbClr val="99999A"/>
        </a:accent6>
        <a:hlink>
          <a:srgbClr val="666666"/>
        </a:hlink>
        <a:folHlink>
          <a:srgbClr val="7397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666666"/>
        </a:dk1>
        <a:lt1>
          <a:srgbClr val="FFFFFF"/>
        </a:lt1>
        <a:dk2>
          <a:srgbClr val="0099FF"/>
        </a:dk2>
        <a:lt2>
          <a:srgbClr val="999999"/>
        </a:lt2>
        <a:accent1>
          <a:srgbClr val="0099FF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AACAF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666666"/>
        </a:dk1>
        <a:lt1>
          <a:srgbClr val="FFFFFF"/>
        </a:lt1>
        <a:dk2>
          <a:srgbClr val="73973D"/>
        </a:dk2>
        <a:lt2>
          <a:srgbClr val="999999"/>
        </a:lt2>
        <a:accent1>
          <a:srgbClr val="73973D"/>
        </a:accent1>
        <a:accent2>
          <a:srgbClr val="A9A9AA"/>
        </a:accent2>
        <a:accent3>
          <a:srgbClr val="FFFFFF"/>
        </a:accent3>
        <a:accent4>
          <a:srgbClr val="565656"/>
        </a:accent4>
        <a:accent5>
          <a:srgbClr val="BCC9AF"/>
        </a:accent5>
        <a:accent6>
          <a:srgbClr val="99999A"/>
        </a:accent6>
        <a:hlink>
          <a:srgbClr val="666666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VE præsentation EN" id="{82FA79FC-A4D6-478F-AA7E-AB3FE7C6BFB6}" vid="{09225D41-5303-493E-87D5-4A3253CDB928}"/>
    </a:ext>
  </a:extLst>
</a:theme>
</file>

<file path=ppt/theme/theme2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VIVE farver">
      <a:dk1>
        <a:srgbClr val="666666"/>
      </a:dk1>
      <a:lt1>
        <a:srgbClr val="FFFFFF"/>
      </a:lt1>
      <a:dk2>
        <a:srgbClr val="F94B3A"/>
      </a:dk2>
      <a:lt2>
        <a:srgbClr val="F1F1F1"/>
      </a:lt2>
      <a:accent1>
        <a:srgbClr val="F94B3A"/>
      </a:accent1>
      <a:accent2>
        <a:srgbClr val="00AEB9"/>
      </a:accent2>
      <a:accent3>
        <a:srgbClr val="0076CE"/>
      </a:accent3>
      <a:accent4>
        <a:srgbClr val="C1D4E3"/>
      </a:accent4>
      <a:accent5>
        <a:srgbClr val="0A5E60"/>
      </a:accent5>
      <a:accent6>
        <a:srgbClr val="BADDE1"/>
      </a:accent6>
      <a:hlink>
        <a:srgbClr val="0076CE"/>
      </a:hlink>
      <a:folHlink>
        <a:srgbClr val="F94B3A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VIVE præsentation EN</Template>
  <TotalTime>1935</TotalTime>
  <Words>761</Words>
  <Application>Microsoft Macintosh PowerPoint</Application>
  <PresentationFormat>On-screen Show (4:3)</PresentationFormat>
  <Paragraphs>103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Angsana New</vt:lpstr>
      <vt:lpstr>Arial</vt:lpstr>
      <vt:lpstr>Cambria</vt:lpstr>
      <vt:lpstr>Verdana</vt:lpstr>
      <vt:lpstr>Wingdings</vt:lpstr>
      <vt:lpstr>VIVE powerpoint skabelon</vt:lpstr>
      <vt:lpstr>From project manager to rite master?</vt:lpstr>
      <vt:lpstr>The life of IT projects?</vt:lpstr>
      <vt:lpstr>Of course not</vt:lpstr>
      <vt:lpstr>The life of a project</vt:lpstr>
      <vt:lpstr>An STS life?</vt:lpstr>
      <vt:lpstr>PowerPoint Presentation</vt:lpstr>
      <vt:lpstr>Birth of an ”exciting new project”</vt:lpstr>
      <vt:lpstr>The project is ”cornered”</vt:lpstr>
      <vt:lpstr>A new begining (in another department)</vt:lpstr>
      <vt:lpstr>Fading out</vt:lpstr>
      <vt:lpstr>Another start?</vt:lpstr>
      <vt:lpstr>So how to understand the transitions in Teledialogue?</vt:lpstr>
      <vt:lpstr>TODO</vt:lpstr>
      <vt:lpstr>So what?</vt:lpstr>
    </vt:vector>
  </TitlesOfParts>
  <Company>KORA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Stinne Aaløkke Ballegaard</dc:creator>
  <cp:lastModifiedBy>Lars Bo Andersen</cp:lastModifiedBy>
  <cp:revision>69</cp:revision>
  <cp:lastPrinted>2018-09-25T09:18:43Z</cp:lastPrinted>
  <dcterms:created xsi:type="dcterms:W3CDTF">2018-09-17T08:05:11Z</dcterms:created>
  <dcterms:modified xsi:type="dcterms:W3CDTF">2018-09-25T09:37:57Z</dcterms:modified>
</cp:coreProperties>
</file>