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7" r:id="rId3"/>
    <p:sldId id="257" r:id="rId4"/>
    <p:sldId id="268" r:id="rId5"/>
    <p:sldId id="269" r:id="rId6"/>
    <p:sldId id="270" r:id="rId7"/>
  </p:sldIdLst>
  <p:sldSz cx="9144000" cy="6858000" type="screen4x3"/>
  <p:notesSz cx="6797675" cy="9926638"/>
  <p:embeddedFontLst>
    <p:embeddedFont>
      <p:font typeface="AU Passata" panose="020B0503030502030804" pitchFamily="34" charset="77"/>
      <p:regular r:id="rId10"/>
      <p:bold r:id="rId11"/>
    </p:embeddedFont>
    <p:embeddedFont>
      <p:font typeface="AU Passata Light" panose="020B0303030902030804" pitchFamily="34" charset="77"/>
      <p:regular r:id="rId12"/>
      <p:bold r:id="rId13"/>
    </p:embeddedFont>
    <p:embeddedFont>
      <p:font typeface="AU Peto" pitchFamily="82" charset="77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Wingdings 3" pitchFamily="2" charset="2"/>
      <p:regular r:id="rId24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63" autoAdjust="0"/>
    <p:restoredTop sz="50000" autoAdjust="0"/>
  </p:normalViewPr>
  <p:slideViewPr>
    <p:cSldViewPr snapToObjects="1" showGuides="1">
      <p:cViewPr varScale="1">
        <p:scale>
          <a:sx n="90" d="100"/>
          <a:sy n="90" d="100"/>
        </p:scale>
        <p:origin x="1016" y="192"/>
      </p:cViewPr>
      <p:guideLst/>
    </p:cSldViewPr>
  </p:slideViewPr>
  <p:outlineViewPr>
    <p:cViewPr>
      <p:scale>
        <a:sx n="33" d="100"/>
        <a:sy n="33" d="100"/>
      </p:scale>
      <p:origin x="0" y="-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9572" y="2689964"/>
            <a:ext cx="7667240" cy="1246752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50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480584" y="3082506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sz="36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3600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729190" y="5997600"/>
            <a:ext cx="1762993" cy="50757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37514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450" cap="all" spc="3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2769221" y="5997600"/>
            <a:ext cx="1704324" cy="3358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67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729189" y="5997601"/>
            <a:ext cx="1304844" cy="44227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22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9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75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
Kommunikation og Kultur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" y="5997600"/>
            <a:ext cx="418286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5997601"/>
            <a:ext cx="53815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8301" y="6581497"/>
            <a:ext cx="189049" cy="101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066-69B3-7744-A192-8647CF57C6CE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316800"/>
            <a:ext cx="4234703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37662" y="3237372"/>
            <a:ext cx="4234703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74917" y="316800"/>
            <a:ext cx="4234703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80A2E-41FB-9841-9570-37C6A56F3DB5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2" userDrawn="1">
          <p15:clr>
            <a:srgbClr val="A4A3A4"/>
          </p15:clr>
        </p15:guide>
        <p15:guide id="2" pos="2817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237662" y="316800"/>
            <a:ext cx="4234703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4917" y="316800"/>
            <a:ext cx="4234703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4917" y="3237372"/>
            <a:ext cx="4234703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F1E676-560E-554D-A461-9FAA8F300826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2" userDrawn="1">
          <p15:clr>
            <a:srgbClr val="A4A3A4"/>
          </p15:clr>
        </p15:guide>
        <p15:guide id="2" pos="2817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36996" y="315913"/>
            <a:ext cx="8670008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E78A9D0-83FE-2149-8C41-34BE1506A63A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1"/>
            <a:ext cx="9144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98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F59DB2-4E90-D143-A5DE-DFDD22DE749B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384816" y="1412776"/>
            <a:ext cx="6374368" cy="3744416"/>
          </a:xfrm>
        </p:spPr>
        <p:txBody>
          <a:bodyPr/>
          <a:lstStyle>
            <a:lvl1pPr marL="324086" indent="-324086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101">
                <a:latin typeface="Georgia" panose="02040502050405020303" pitchFamily="18" charset="0"/>
              </a:defRPr>
            </a:lvl1pPr>
            <a:lvl2pPr marL="162043" indent="-162043" algn="ctr">
              <a:lnSpc>
                <a:spcPct val="99000"/>
              </a:lnSpc>
              <a:buFont typeface="Arial" panose="020B0604020202020204" pitchFamily="34" charset="0"/>
              <a:buChar char="-"/>
              <a:defRPr sz="15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1"/>
            <a:ext cx="9144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98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996" y="230400"/>
            <a:ext cx="8674659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49137" y="1853461"/>
            <a:ext cx="4699746" cy="2725288"/>
          </a:xfrm>
        </p:spPr>
        <p:txBody>
          <a:bodyPr/>
          <a:lstStyle>
            <a:lvl1pPr marL="324086" indent="-324086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101">
                <a:latin typeface="Georgia" panose="02040502050405020303" pitchFamily="18" charset="0"/>
              </a:defRPr>
            </a:lvl1pPr>
            <a:lvl2pPr marL="162043" indent="-162043" algn="ctr">
              <a:lnSpc>
                <a:spcPct val="99000"/>
              </a:lnSpc>
              <a:buFont typeface="Arial" panose="020B0604020202020204" pitchFamily="34" charset="0"/>
              <a:buChar char="-"/>
              <a:defRPr sz="1500" cap="all" baseline="0">
                <a:latin typeface="Georgia" panose="02040502050405020303" pitchFamily="18" charset="0"/>
              </a:defRPr>
            </a:lvl2pPr>
            <a:lvl3pPr marL="432115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F20B7A-0988-714A-96E3-B5766BF5F057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246524" y="328612"/>
            <a:ext cx="8665244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40A4793-B389-3B49-99DB-1B232462790B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1022477"/>
            <a:ext cx="1509880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5982-19F8-5748-BBC0-306A712078E1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4515" y="1340768"/>
            <a:ext cx="918341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98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BC4A-BAB0-974C-9E8F-189FEABFB485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25" y="2163364"/>
            <a:ext cx="1898949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E6A-59F5-DF46-A652-96F9395F52ED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32028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818399" y="2098690"/>
            <a:ext cx="9561552" cy="1003105"/>
          </a:xfrm>
          <a:prstGeom prst="rect">
            <a:avLst/>
          </a:prstGeom>
        </p:spPr>
        <p:txBody>
          <a:bodyPr wrap="square" lIns="0" tIns="0" rIns="0" bIns="16204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7502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 sz="165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5581108" y="2093601"/>
            <a:ext cx="3268214" cy="1003105"/>
          </a:xfrm>
          <a:prstGeom prst="rect">
            <a:avLst/>
          </a:prstGeom>
        </p:spPr>
        <p:txBody>
          <a:bodyPr wrap="square" lIns="0" tIns="0" rIns="0" bIns="16204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7502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7502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411486" y="3428551"/>
            <a:ext cx="6968589" cy="1003105"/>
          </a:xfrm>
          <a:prstGeom prst="rect">
            <a:avLst/>
          </a:prstGeom>
        </p:spPr>
        <p:txBody>
          <a:bodyPr wrap="square" lIns="0" tIns="0" rIns="0" bIns="16204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7502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7502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799FAB3-7361-724B-B659-0873B953AE91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32028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14622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739571" y="3443622"/>
            <a:ext cx="486127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3600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6575" y="1520316"/>
            <a:ext cx="7159345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450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9571" y="3715432"/>
            <a:ext cx="5372308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026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132856"/>
            <a:ext cx="1509880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3600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729190" y="5997600"/>
            <a:ext cx="1762993" cy="50757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37514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450" cap="all" spc="3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729189" y="5997601"/>
            <a:ext cx="1304844" cy="44227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22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9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75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
Kommunikation og Kultur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2769221" y="5997600"/>
            <a:ext cx="1704324" cy="3358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67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" y="5997600"/>
            <a:ext cx="418286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5997601"/>
            <a:ext cx="53815" cy="5579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858301" y="6581497"/>
            <a:ext cx="189049" cy="101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75D0AED-60F7-524D-8752-0CB38488FBFA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4518137" y="2804400"/>
            <a:ext cx="2184893" cy="970334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3773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9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3001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49" y="2864711"/>
            <a:ext cx="1671735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D7058486-B402-194E-9837-52DF62C57417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32028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739572" y="2689964"/>
            <a:ext cx="7667240" cy="1246752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4501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80584" y="3082506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sz="36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3600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729190" y="5997600"/>
            <a:ext cx="1762993" cy="50757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37514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450" cap="all" spc="30" baseline="0" dirty="0">
                <a:solidFill>
                  <a:schemeClr val="bg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729189" y="5997601"/>
            <a:ext cx="1304844" cy="44227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22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9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75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Institut for
Kommunikation og Kultur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2769221" y="5997600"/>
            <a:ext cx="1704324" cy="3358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67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525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" y="5997600"/>
            <a:ext cx="418286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5997601"/>
            <a:ext cx="53815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9" y="6581497"/>
            <a:ext cx="442902" cy="23634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BF7A-1B70-7A47-AC32-77D0CAD5A865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960079"/>
            <a:ext cx="7667240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480584" y="340162"/>
            <a:ext cx="1369776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 sz="3600"/>
          </a:p>
          <a:p>
            <a:pPr algn="r">
              <a:lnSpc>
                <a:spcPct val="100000"/>
              </a:lnSpc>
            </a:pP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 sz="36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3B5-4E1B-C047-AF06-6E5299243291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9147282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98" tIns="34299" rIns="68598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98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742694" y="1045684"/>
            <a:ext cx="486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  <a:p>
            <a:pPr algn="ctr"/>
            <a:endParaRPr lang="da-DK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996" y="228628"/>
            <a:ext cx="8669258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373021"/>
            <a:ext cx="7667240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4016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36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0F2E-BE6B-7F45-A558-F80F799EED33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9147282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98" tIns="34299" rIns="68598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98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742694" y="1045684"/>
            <a:ext cx="486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  <a:p>
            <a:pPr algn="ctr"/>
            <a:endParaRPr lang="da-DK" sz="3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62" y="230400"/>
            <a:ext cx="4234300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9571" y="1371600"/>
            <a:ext cx="373239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3866" y="315913"/>
            <a:ext cx="4234185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480584" y="34016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3600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03B878-7982-D74D-8AED-B43D5C08EE24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4" userDrawn="1">
          <p15:clr>
            <a:srgbClr val="A4A3A4"/>
          </p15:clr>
        </p15:guide>
        <p15:guide id="2" pos="2817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1"/>
            <a:ext cx="9147282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98" tIns="34299" rIns="68598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98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751002" y="2694542"/>
            <a:ext cx="486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  <a:p>
            <a:pPr algn="ctr"/>
            <a:endParaRPr lang="da-DK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71" y="1484784"/>
            <a:ext cx="373239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2251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9571" y="3010711"/>
            <a:ext cx="373239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74917" y="315913"/>
            <a:ext cx="4234703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480584" y="1780882"/>
            <a:ext cx="13697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75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 sz="36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4BDBE3-298A-8D43-A7AA-871D7F2A3094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8" userDrawn="1">
          <p15:clr>
            <a:srgbClr val="A4A3A4"/>
          </p15:clr>
        </p15:guide>
        <p15:guide id="2" pos="2817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316800"/>
            <a:ext cx="8671958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56337E-0DFB-2149-BF86-B2CFFD2382EE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237662" y="316800"/>
            <a:ext cx="4234703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74917" y="316800"/>
            <a:ext cx="4234703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858301" y="6581497"/>
            <a:ext cx="189049" cy="10163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3E3675D-CD8F-FD4E-8E3C-C9CDEFBCE6B5}" type="datetime1">
              <a:rPr lang="da-DK" smtClean="0"/>
              <a:t>27/09/2018</a:t>
            </a:fld>
            <a:r>
              <a:rPr lang="da-DK"/>
              <a:t>03-09-2018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4" userDrawn="1">
          <p15:clr>
            <a:srgbClr val="A4A3A4"/>
          </p15:clr>
        </p15:guide>
        <p15:guide id="2" pos="2816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236996" y="149115"/>
            <a:ext cx="8670008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572" y="1960079"/>
            <a:ext cx="7667240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sp>
        <p:nvSpPr>
          <p:cNvPr id="23" name="Black Rectangle"/>
          <p:cNvSpPr/>
          <p:nvPr userDrawn="1"/>
        </p:nvSpPr>
        <p:spPr>
          <a:xfrm>
            <a:off x="742274" y="1663088"/>
            <a:ext cx="486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  <a:p>
            <a:pPr algn="ctr"/>
            <a:endParaRPr lang="da-DK" sz="3600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2769221" y="5997600"/>
            <a:ext cx="1704324" cy="3358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256567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525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" y="5999002"/>
            <a:ext cx="418286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6" y="5997600"/>
            <a:ext cx="53815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729190" y="5997600"/>
            <a:ext cx="1762993" cy="50757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37514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450" cap="all" spc="30" baseline="0" dirty="0">
                <a:solidFill>
                  <a:schemeClr val="tx1"/>
                </a:solidFill>
                <a:latin typeface="AU Passata Light" pitchFamily="34" charset="0"/>
              </a:rPr>
              <a:t>Aarhus Universitet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729189" y="5997601"/>
            <a:ext cx="1304844" cy="44227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22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9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75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Institut for
Kommunikation og Kultur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8301" y="6581497"/>
            <a:ext cx="189049" cy="1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00"/>
              </a:lnSpc>
              <a:buFontTx/>
              <a:buNone/>
              <a:defRPr sz="1000" spc="3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28ED8B46-2EE4-3843-A849-E7EAA7ACA34A}" type="datetime1">
              <a:rPr lang="da-DK" smtClean="0"/>
              <a:t>27/09/2018</a:t>
            </a:fld>
            <a:r>
              <a:rPr lang="da-DK"/>
              <a:t>03-09-2018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hdr="0" ftr="0" dt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376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1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1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1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1">
          <a:solidFill>
            <a:schemeClr val="bg2"/>
          </a:solidFill>
          <a:latin typeface="AU Passata" pitchFamily="34" charset="0"/>
        </a:defRPr>
      </a:lvl5pPr>
      <a:lvl6pPr marL="342991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1">
          <a:solidFill>
            <a:schemeClr val="bg2"/>
          </a:solidFill>
          <a:latin typeface="AU Passata" pitchFamily="34" charset="0"/>
        </a:defRPr>
      </a:lvl6pPr>
      <a:lvl7pPr marL="685983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1">
          <a:solidFill>
            <a:schemeClr val="bg2"/>
          </a:solidFill>
          <a:latin typeface="AU Passata" pitchFamily="34" charset="0"/>
        </a:defRPr>
      </a:lvl7pPr>
      <a:lvl8pPr marL="1028974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1">
          <a:solidFill>
            <a:schemeClr val="bg2"/>
          </a:solidFill>
          <a:latin typeface="AU Passata" pitchFamily="34" charset="0"/>
        </a:defRPr>
      </a:lvl8pPr>
      <a:lvl9pPr marL="1371966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001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324086" indent="-135036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2pPr>
      <a:lvl3pPr marL="567151" indent="-135036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864230" indent="-135036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4pPr>
      <a:lvl5pPr marL="1134302" indent="-135036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5pPr>
      <a:lvl6pPr marL="1377367" indent="-135036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6pPr>
      <a:lvl7pPr marL="1377367" indent="-135036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7pPr>
      <a:lvl8pPr marL="1377367" indent="-135036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8pPr>
      <a:lvl9pPr marL="1377367" indent="-135036" algn="l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5611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5296" userDrawn="1">
          <p15:clr>
            <a:srgbClr val="000000"/>
          </p15:clr>
        </p15:guide>
        <p15:guide id="9" pos="149" userDrawn="1">
          <p15:clr>
            <a:srgbClr val="A4A3A4"/>
          </p15:clr>
        </p15:guide>
        <p15:guide id="10" pos="466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D4DB-C227-2D4F-A0EA-1A0BAD08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Hvad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Feltrapportage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7856-45C3-4F49-8391-473B588D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En </a:t>
            </a:r>
            <a:r>
              <a:rPr lang="da-DK" b="1" dirty="0" err="1"/>
              <a:t>feltrapportage</a:t>
            </a:r>
            <a:r>
              <a:rPr lang="da-DK" b="1" dirty="0"/>
              <a:t> er historien om jeres undersøgelse, der er skrevet i </a:t>
            </a:r>
            <a:br>
              <a:rPr lang="da-DK" b="1" dirty="0"/>
            </a:br>
            <a:r>
              <a:rPr lang="da-DK" b="1" dirty="0"/>
              <a:t>dialog med metodelitteratur og med egne refleksioner</a:t>
            </a:r>
            <a:endParaRPr lang="da-DK" i="1" dirty="0"/>
          </a:p>
          <a:p>
            <a:endParaRPr lang="da-DK" i="1" dirty="0"/>
          </a:p>
          <a:p>
            <a:r>
              <a:rPr lang="da-DK" i="1" dirty="0"/>
              <a:t>Er det sådan vi skal skrive metodeafsnit til eksamen?</a:t>
            </a:r>
          </a:p>
          <a:p>
            <a:endParaRPr lang="da-DK" dirty="0"/>
          </a:p>
          <a:p>
            <a:pPr>
              <a:buNone/>
            </a:pPr>
            <a:r>
              <a:rPr lang="da-DK" dirty="0"/>
              <a:t>Næsten – metodeafsnittet til eksamen skal være kort og bl.a. indeholde:</a:t>
            </a:r>
            <a:br>
              <a:rPr lang="da-DK" dirty="0"/>
            </a:b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En kort redegøre for den samlede undersøgelse: hvordan I fik adgang, hvem I interviewede, hvilken type interviews, temaer i interviewguides, hvor og hvordan I observerede, hvordan empiri blev analyseret, osv. osv.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Indeholde en fokuseret diskussion / refleksion over 2-3 udvalgte forhold i undersøgelsen.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Restens skal i bilag</a:t>
            </a:r>
          </a:p>
          <a:p>
            <a:pPr>
              <a:buNone/>
            </a:pPr>
            <a:endParaRPr lang="da-DK" b="1" i="1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b="1" i="1" dirty="0"/>
          </a:p>
          <a:p>
            <a:pPr>
              <a:buNone/>
            </a:pPr>
            <a:endParaRPr lang="da-DK" b="1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C0943-9FF7-D040-872F-B2170868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  <p:pic>
        <p:nvPicPr>
          <p:cNvPr id="1026" name="Picture 2" descr="Cover of A Diary in the Strict Sense of the Term by Bronislaw Malinowski With a New Introduction by Raymond Firth">
            <a:extLst>
              <a:ext uri="{FF2B5EF4-FFF2-40B4-BE49-F238E27FC236}">
                <a16:creationId xmlns:a16="http://schemas.microsoft.com/office/drawing/2014/main" id="{D35E667C-A78A-B548-AE87-CBF41651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87708"/>
            <a:ext cx="1619917" cy="25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F35F1-34B9-AE4C-8F05-DDCA4788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A4AA9-5340-3043-8B40-64F5A45974F3}"/>
              </a:ext>
            </a:extLst>
          </p:cNvPr>
          <p:cNvSpPr txBox="1"/>
          <p:nvPr/>
        </p:nvSpPr>
        <p:spPr>
          <a:xfrm>
            <a:off x="1475656" y="2924944"/>
            <a:ext cx="6552728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a-DK" sz="1600" b="1" dirty="0">
                <a:solidFill>
                  <a:srgbClr val="FF0000"/>
                </a:solidFill>
                <a:latin typeface="+mn-lt"/>
              </a:rPr>
              <a:t>HUSK:</a:t>
            </a:r>
          </a:p>
          <a:p>
            <a:pPr algn="ctr">
              <a:lnSpc>
                <a:spcPct val="95000"/>
              </a:lnSpc>
            </a:pPr>
            <a:endParaRPr lang="da-DK" sz="1600" b="1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95000"/>
              </a:lnSpc>
            </a:pPr>
            <a:r>
              <a:rPr lang="da-DK" sz="1600" b="1" dirty="0">
                <a:solidFill>
                  <a:srgbClr val="FF0000"/>
                </a:solidFill>
                <a:latin typeface="+mn-lt"/>
              </a:rPr>
              <a:t>Et metodeafsnit er ikke et teoriafsnit om metode!!!</a:t>
            </a:r>
          </a:p>
        </p:txBody>
      </p:sp>
    </p:spTree>
    <p:extLst>
      <p:ext uri="{BB962C8B-B14F-4D97-AF65-F5344CB8AC3E}">
        <p14:creationId xmlns:p14="http://schemas.microsoft.com/office/powerpoint/2010/main" val="117975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2F01-ECAB-F248-95C8-77E5D0F0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Denne </a:t>
            </a:r>
            <a:r>
              <a:rPr lang="en-GB" dirty="0" err="1"/>
              <a:t>Feltrapportage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DC2A-44E3-7E4A-9C6A-59EB031AB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solidFill>
                  <a:srgbClr val="00B050"/>
                </a:solidFill>
              </a:rPr>
              <a:t>I </a:t>
            </a:r>
            <a:r>
              <a:rPr lang="en-GB" b="1" dirty="0" err="1">
                <a:solidFill>
                  <a:srgbClr val="00B050"/>
                </a:solidFill>
              </a:rPr>
              <a:t>skal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hver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især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gennemgå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og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gennemtænke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gruppens</a:t>
            </a:r>
            <a:r>
              <a:rPr lang="en-GB" b="1" u="sng" dirty="0">
                <a:solidFill>
                  <a:srgbClr val="00B050"/>
                </a:solidFill>
              </a:rPr>
              <a:t> </a:t>
            </a:r>
            <a:r>
              <a:rPr lang="en-GB" b="1" u="sng" dirty="0" err="1">
                <a:solidFill>
                  <a:srgbClr val="00B050"/>
                </a:solidFill>
              </a:rPr>
              <a:t>undersøgelse</a:t>
            </a:r>
            <a:endParaRPr lang="en-GB" b="1" u="sng" dirty="0">
              <a:solidFill>
                <a:srgbClr val="00B050"/>
              </a:solidFill>
            </a:endParaRPr>
          </a:p>
          <a:p>
            <a:pPr>
              <a:buNone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Hvilke dele af undersøgelsen gik godt eller gav interessante indsigter, hvorfor og hvordan?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Hvilke dele af undersøgelsen gik mindre godt, hvorfor og hvordan?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Hvilke indsigter fik du om den rolle, som it spiller i den undersøgte interaktion. </a:t>
            </a:r>
          </a:p>
          <a:p>
            <a:endParaRPr lang="en-GB" b="1" i="1" dirty="0"/>
          </a:p>
          <a:p>
            <a:pPr>
              <a:buNone/>
            </a:pPr>
            <a:endParaRPr lang="da-DK" i="1" dirty="0"/>
          </a:p>
          <a:p>
            <a:r>
              <a:rPr lang="da-DK" dirty="0"/>
              <a:t>I har frihed til selv at disponere struktur og fokus for jeres opgave, så længe I dækker alle tre spørgsmål</a:t>
            </a:r>
          </a:p>
          <a:p>
            <a:endParaRPr lang="da-DK" i="1" dirty="0"/>
          </a:p>
          <a:p>
            <a:endParaRPr lang="da-DK" i="1" dirty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B80E2-3731-7944-AB36-C3278368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76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D0354A-2815-0848-9A80-20A11B23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Mulige</a:t>
            </a:r>
            <a:r>
              <a:rPr lang="en-GB" dirty="0"/>
              <a:t> </a:t>
            </a:r>
            <a:r>
              <a:rPr lang="en-GB" dirty="0" err="1"/>
              <a:t>nedslag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21004-5E4D-DB49-84D8-A443ADEB2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b="1" dirty="0"/>
              <a:t>Planlægning og forløb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Justeringer og tilpasninger af undersøgelsen undervejs (den kvalitative runddans)</a:t>
            </a:r>
          </a:p>
          <a:p>
            <a:pPr marL="609836" lvl="1" indent="-285750"/>
            <a:r>
              <a:rPr lang="da-DK" dirty="0" err="1"/>
              <a:t>Aha-oplevelser</a:t>
            </a:r>
            <a:r>
              <a:rPr lang="da-DK" dirty="0"/>
              <a:t>, nye indsigter, osv.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Adgang til felten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Forhåndsviden: Fx brug af dokumenter eller egen viden. Og at skabe ”distance” til det velkendte (gøre det eksotisk, at agere spørgejørgen, gøre sig naiv, osv.)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Etik og ansvarlighed </a:t>
            </a:r>
          </a:p>
          <a:p>
            <a:pPr>
              <a:buNone/>
            </a:pPr>
            <a:endParaRPr lang="da-DK" b="1" dirty="0"/>
          </a:p>
          <a:p>
            <a:pPr>
              <a:buNone/>
            </a:pPr>
            <a:r>
              <a:rPr lang="da-DK" b="1" dirty="0"/>
              <a:t>Situationer ude i felten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Interviewsituationer, justeringer af interviewguides, osv.</a:t>
            </a:r>
          </a:p>
          <a:p>
            <a:pPr marL="609836" lvl="1" indent="-285750"/>
            <a:r>
              <a:rPr lang="da-DK" dirty="0"/>
              <a:t>Spørgsmål og spørgeteknik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Deltager-observationer, feltnotater, observationsguides, osv.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Udfordringer, etik og ansvarlighed</a:t>
            </a:r>
          </a:p>
          <a:p>
            <a:pPr>
              <a:buNone/>
            </a:pPr>
            <a:endParaRPr lang="da-DK" b="1" dirty="0"/>
          </a:p>
          <a:p>
            <a:pPr>
              <a:buNone/>
            </a:pPr>
            <a:r>
              <a:rPr lang="da-DK" b="1" dirty="0"/>
              <a:t>Analyse og refleksioner over indsamlet empiri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Transskriptioner og gruppens diskussioner  af empiri = lærte I noget?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Senere: brug af analytiske metoder (kodning, kort, osv. osv.)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51373-A222-C847-BAB3-9AAD56F0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018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age41image4992720">
            <a:extLst>
              <a:ext uri="{FF2B5EF4-FFF2-40B4-BE49-F238E27FC236}">
                <a16:creationId xmlns:a16="http://schemas.microsoft.com/office/drawing/2014/main" id="{3923A67F-94D8-EE4E-A88F-4B134340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7455999" cy="22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52C7F-08BB-A043-8B30-5DAEE8C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 </a:t>
            </a:r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refleksion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D5FE-A8E9-AF41-97F4-F5DC52C8C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72" y="1960079"/>
            <a:ext cx="7667240" cy="3557153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b="1" dirty="0"/>
              <a:t>Teksten</a:t>
            </a:r>
          </a:p>
          <a:p>
            <a:pPr marL="666986" lvl="1" indent="-342900"/>
            <a:r>
              <a:rPr lang="da-DK" dirty="0"/>
              <a:t>Show it – </a:t>
            </a:r>
            <a:r>
              <a:rPr lang="da-DK" dirty="0" err="1"/>
              <a:t>don’t</a:t>
            </a:r>
            <a:r>
              <a:rPr lang="da-DK" dirty="0"/>
              <a:t> </a:t>
            </a:r>
            <a:r>
              <a:rPr lang="da-DK" dirty="0" err="1"/>
              <a:t>tell</a:t>
            </a:r>
            <a:r>
              <a:rPr lang="da-DK" dirty="0"/>
              <a:t> it. Undgå korte og konstaterende sætninger. I skal beskrive og ”fremvise” jeres pointer overfor læseren.</a:t>
            </a:r>
          </a:p>
          <a:p>
            <a:pPr marL="666986" lvl="1" indent="-342900"/>
            <a:r>
              <a:rPr lang="da-DK" dirty="0"/>
              <a:t>Citer gerne relevante uddrag fra feltnoter, transskriptioner, interviewguides, osv. Resten i bilag.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Gyldighed</a:t>
            </a:r>
          </a:p>
          <a:p>
            <a:pPr marL="666986" lvl="1" indent="-342900"/>
            <a:r>
              <a:rPr lang="da-DK" dirty="0"/>
              <a:t>Er der sammenhæng mellem det empiriske grundlag og vores argumenter? Pas på med ikke at overanalysere eller </a:t>
            </a:r>
            <a:r>
              <a:rPr lang="da-DK"/>
              <a:t>tillægge folk </a:t>
            </a:r>
            <a:r>
              <a:rPr lang="da-DK" dirty="0"/>
              <a:t>motiver eller andet, som I ikke ved om de har.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 err="1"/>
              <a:t>Pålidelighed</a:t>
            </a:r>
            <a:r>
              <a:rPr lang="da-DK" b="1" dirty="0"/>
              <a:t> og transparens</a:t>
            </a:r>
          </a:p>
          <a:p>
            <a:pPr marL="666986" lvl="1" indent="-342900"/>
            <a:r>
              <a:rPr lang="da-DK" dirty="0"/>
              <a:t>Har I redegjort præcist og ærligt for undersøgelsens forløb og det empiriske grundlag?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B7EF2-CAC4-1946-B1F0-F9E28436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774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87BE-2224-E945-AEDF-589FE1EE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Dagsorden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7D848-CF8D-F644-A86B-1E473525C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Jeg inddeler jer i grupper af 3</a:t>
            </a:r>
          </a:p>
          <a:p>
            <a:endParaRPr lang="da-DK" dirty="0"/>
          </a:p>
          <a:p>
            <a:r>
              <a:rPr lang="da-DK" dirty="0"/>
              <a:t>Brug 10 min på </a:t>
            </a:r>
            <a:r>
              <a:rPr lang="da-DK" u="sng" dirty="0"/>
              <a:t>hver</a:t>
            </a:r>
            <a:r>
              <a:rPr lang="da-DK" dirty="0"/>
              <a:t> undersøgelse og tekst (30 min i alt)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Fortæl hvad I har udvalgt at beskrive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Fremvis hvordan I har beskrevet det i teksten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Giv hinanden lidt hurtig feedback eller nogle gode ideer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>
              <a:buNone/>
            </a:pPr>
            <a:r>
              <a:rPr lang="da-DK" dirty="0"/>
              <a:t>Fælles opsamling med spørgsmål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09655-C39F-9D40-929A-73829DEE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0253827"/>
      </p:ext>
    </p:extLst>
  </p:cSld>
  <p:clrMapOvr>
    <a:masterClrMapping/>
  </p:clrMapOvr>
</p:sld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Macintosh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AU Passata</vt:lpstr>
      <vt:lpstr>AU Passata Light</vt:lpstr>
      <vt:lpstr>Georgia</vt:lpstr>
      <vt:lpstr>Wingdings 3</vt:lpstr>
      <vt:lpstr>Calibri</vt:lpstr>
      <vt:lpstr>Arial</vt:lpstr>
      <vt:lpstr>AU Peto</vt:lpstr>
      <vt:lpstr>AU 16:9</vt:lpstr>
      <vt:lpstr>Hvad er en Feltrapportage?</vt:lpstr>
      <vt:lpstr>PowerPoint Presentation</vt:lpstr>
      <vt:lpstr>Denne Feltrapportage</vt:lpstr>
      <vt:lpstr>Mulige nedslag</vt:lpstr>
      <vt:lpstr>Den gode metode refleksion</vt:lpstr>
      <vt:lpstr>Dagsorden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2018-09-19T08:16:54Z</cp:lastPrinted>
  <dcterms:modified xsi:type="dcterms:W3CDTF">2018-09-27T05:51:32Z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636531172649079064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1636</vt:lpwstr>
  </property>
  <property fmtid="{D5CDD505-2E9C-101B-9397-08002B2CF9AE}" pid="62" name="colorthemechange">
    <vt:lpwstr>True</vt:lpwstr>
  </property>
</Properties>
</file>